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60" r:id="rId3"/>
    <p:sldId id="258" r:id="rId4"/>
    <p:sldId id="288" r:id="rId5"/>
    <p:sldId id="261" r:id="rId6"/>
    <p:sldId id="287" r:id="rId7"/>
    <p:sldId id="262" r:id="rId8"/>
    <p:sldId id="263" r:id="rId9"/>
    <p:sldId id="264" r:id="rId10"/>
    <p:sldId id="265" r:id="rId11"/>
    <p:sldId id="267" r:id="rId12"/>
    <p:sldId id="268" r:id="rId13"/>
    <p:sldId id="269" r:id="rId14"/>
    <p:sldId id="270" r:id="rId15"/>
    <p:sldId id="271" r:id="rId16"/>
    <p:sldId id="273" r:id="rId17"/>
    <p:sldId id="272" r:id="rId18"/>
    <p:sldId id="274" r:id="rId19"/>
    <p:sldId id="275" r:id="rId20"/>
    <p:sldId id="276" r:id="rId21"/>
    <p:sldId id="27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80" autoAdjust="0"/>
    <p:restoredTop sz="86421" autoAdjust="0"/>
  </p:normalViewPr>
  <p:slideViewPr>
    <p:cSldViewPr snapToGrid="0">
      <p:cViewPr varScale="1">
        <p:scale>
          <a:sx n="83" d="100"/>
          <a:sy n="83" d="100"/>
        </p:scale>
        <p:origin x="114" y="78"/>
      </p:cViewPr>
      <p:guideLst/>
    </p:cSldViewPr>
  </p:slideViewPr>
  <p:outlineViewPr>
    <p:cViewPr>
      <p:scale>
        <a:sx n="33" d="100"/>
        <a:sy n="33" d="100"/>
      </p:scale>
      <p:origin x="0" y="0"/>
    </p:cViewPr>
    <p:sldLst>
      <p:sld r:id="rId1" collapse="1"/>
    </p:sldLst>
  </p:outlineViewPr>
  <p:notesTextViewPr>
    <p:cViewPr>
      <p:scale>
        <a:sx n="3" d="2"/>
        <a:sy n="3" d="2"/>
      </p:scale>
      <p:origin x="0" y="0"/>
    </p:cViewPr>
  </p:notesTextViewPr>
  <p:sorterViewPr>
    <p:cViewPr>
      <p:scale>
        <a:sx n="120" d="100"/>
        <a:sy n="120" d="100"/>
      </p:scale>
      <p:origin x="0" y="0"/>
    </p:cViewPr>
  </p:sorterViewPr>
  <p:notesViewPr>
    <p:cSldViewPr snapToGrid="0">
      <p:cViewPr varScale="1">
        <p:scale>
          <a:sx n="88" d="100"/>
          <a:sy n="88" d="100"/>
        </p:scale>
        <p:origin x="3822"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F4096E-777A-429C-943C-BBD9068EF0EF}" type="datetimeFigureOut">
              <a:rPr lang="en-US" smtClean="0"/>
              <a:t>1/29/2018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E439AC-B3FD-4805-976A-C68F14FE4C27}" type="slidenum">
              <a:rPr lang="en-US" smtClean="0"/>
              <a:t>‹#›</a:t>
            </a:fld>
            <a:endParaRPr lang="en-US"/>
          </a:p>
        </p:txBody>
      </p:sp>
    </p:spTree>
    <p:extLst>
      <p:ext uri="{BB962C8B-B14F-4D97-AF65-F5344CB8AC3E}">
        <p14:creationId xmlns:p14="http://schemas.microsoft.com/office/powerpoint/2010/main" val="4003428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graph presents the chronological</a:t>
            </a:r>
            <a:r>
              <a:rPr lang="en-US" baseline="0" dirty="0"/>
              <a:t> increase in unique cases of herbicide resistant weeds.  </a:t>
            </a:r>
            <a:r>
              <a:rPr lang="en-US" sz="1200" kern="1200" dirty="0">
                <a:solidFill>
                  <a:schemeClr val="tx1"/>
                </a:solidFill>
                <a:effectLst/>
                <a:latin typeface="+mn-lt"/>
                <a:ea typeface="+mn-ea"/>
                <a:cs typeface="+mn-cs"/>
              </a:rPr>
              <a:t>A unique case is a SPECIES x SITE of</a:t>
            </a:r>
            <a:r>
              <a:rPr lang="en-US" sz="1200" kern="1200" baseline="0" dirty="0">
                <a:solidFill>
                  <a:schemeClr val="tx1"/>
                </a:solidFill>
                <a:effectLst/>
                <a:latin typeface="+mn-lt"/>
                <a:ea typeface="+mn-ea"/>
                <a:cs typeface="+mn-cs"/>
              </a:rPr>
              <a:t> ACTION</a:t>
            </a:r>
            <a:r>
              <a:rPr lang="en-US" sz="1200" kern="1200" dirty="0">
                <a:solidFill>
                  <a:schemeClr val="tx1"/>
                </a:solidFill>
                <a:effectLst/>
                <a:latin typeface="+mn-lt"/>
                <a:ea typeface="+mn-ea"/>
                <a:cs typeface="+mn-cs"/>
              </a:rPr>
              <a:t>.  So if a </a:t>
            </a:r>
            <a:r>
              <a:rPr lang="en-US" sz="1200" i="1" kern="1200" dirty="0" err="1">
                <a:solidFill>
                  <a:schemeClr val="tx1"/>
                </a:solidFill>
                <a:effectLst/>
                <a:latin typeface="+mn-lt"/>
                <a:ea typeface="+mn-ea"/>
                <a:cs typeface="+mn-cs"/>
              </a:rPr>
              <a:t>Conyza</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canadensis</a:t>
            </a:r>
            <a:r>
              <a:rPr lang="en-US" sz="1200" kern="1200" dirty="0">
                <a:solidFill>
                  <a:schemeClr val="tx1"/>
                </a:solidFill>
                <a:effectLst/>
                <a:latin typeface="+mn-lt"/>
                <a:ea typeface="+mn-ea"/>
                <a:cs typeface="+mn-cs"/>
              </a:rPr>
              <a:t> becomes resistant to atrazine (Group C1) it is listed as one unique case, if another population of </a:t>
            </a:r>
            <a:r>
              <a:rPr lang="en-US" sz="1200" i="1" kern="1200" dirty="0" err="1">
                <a:solidFill>
                  <a:schemeClr val="tx1"/>
                </a:solidFill>
                <a:effectLst/>
                <a:latin typeface="+mn-lt"/>
                <a:ea typeface="+mn-ea"/>
                <a:cs typeface="+mn-cs"/>
              </a:rPr>
              <a:t>Conyza</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canadensis</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becomes resistant to ALS inhibitors (Group B), then it is counted as a separate “Unique” case, but if a third population is found with multiple resistance to ALS and </a:t>
            </a:r>
            <a:r>
              <a:rPr lang="en-US" sz="1200" kern="1200" dirty="0" err="1">
                <a:solidFill>
                  <a:schemeClr val="tx1"/>
                </a:solidFill>
                <a:effectLst/>
                <a:latin typeface="+mn-lt"/>
                <a:ea typeface="+mn-ea"/>
                <a:cs typeface="+mn-cs"/>
              </a:rPr>
              <a:t>Triazine</a:t>
            </a:r>
            <a:r>
              <a:rPr lang="en-US" sz="1200" kern="1200" dirty="0">
                <a:solidFill>
                  <a:schemeClr val="tx1"/>
                </a:solidFill>
                <a:effectLst/>
                <a:latin typeface="+mn-lt"/>
                <a:ea typeface="+mn-ea"/>
                <a:cs typeface="+mn-cs"/>
              </a:rPr>
              <a:t> herbicides it does not count, as the other two already cover the sites of action.</a:t>
            </a:r>
          </a:p>
        </p:txBody>
      </p:sp>
      <p:sp>
        <p:nvSpPr>
          <p:cNvPr id="4" name="Slide Number Placeholder 3"/>
          <p:cNvSpPr>
            <a:spLocks noGrp="1"/>
          </p:cNvSpPr>
          <p:nvPr>
            <p:ph type="sldNum" sz="quarter" idx="10"/>
          </p:nvPr>
        </p:nvSpPr>
        <p:spPr/>
        <p:txBody>
          <a:bodyPr/>
          <a:lstStyle/>
          <a:p>
            <a:fld id="{68E439AC-B3FD-4805-976A-C68F14FE4C27}" type="slidenum">
              <a:rPr lang="en-US" smtClean="0"/>
              <a:t>2</a:t>
            </a:fld>
            <a:endParaRPr lang="en-US"/>
          </a:p>
        </p:txBody>
      </p:sp>
    </p:spTree>
    <p:extLst>
      <p:ext uri="{BB962C8B-B14F-4D97-AF65-F5344CB8AC3E}">
        <p14:creationId xmlns:p14="http://schemas.microsoft.com/office/powerpoint/2010/main" val="2574949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This graph presents the chronological increase in resistance to 5 herbicide sites of action.</a:t>
            </a:r>
            <a:r>
              <a:rPr lang="en-US" baseline="0" dirty="0"/>
              <a:t>  The letters refer to the Herbicide Resistance Action Committee (HRAC) code to identify herbicide sites of action. Different herbicide sites of action have different propensities to select resistance.  PSII inhibitor (Group C) herbicides, primarily atrazine resistant weeds in corn, dominated in the USA and Europe in the 1970’s and 80’s. ALS inhibitor (Group B) herbicides are the most prone to resistance.  Note that the Y axis is the number of species (because a species is only plotted once per site of action). </a:t>
            </a:r>
            <a:endParaRPr lang="en-US" dirty="0"/>
          </a:p>
        </p:txBody>
      </p:sp>
      <p:sp>
        <p:nvSpPr>
          <p:cNvPr id="4" name="Slide Number Placeholder 3"/>
          <p:cNvSpPr>
            <a:spLocks noGrp="1"/>
          </p:cNvSpPr>
          <p:nvPr>
            <p:ph type="sldNum" sz="quarter" idx="10"/>
          </p:nvPr>
        </p:nvSpPr>
        <p:spPr/>
        <p:txBody>
          <a:bodyPr/>
          <a:lstStyle/>
          <a:p>
            <a:fld id="{68E439AC-B3FD-4805-976A-C68F14FE4C27}" type="slidenum">
              <a:rPr lang="en-US" smtClean="0"/>
              <a:t>3</a:t>
            </a:fld>
            <a:endParaRPr lang="en-US"/>
          </a:p>
        </p:txBody>
      </p:sp>
    </p:spTree>
    <p:extLst>
      <p:ext uri="{BB962C8B-B14F-4D97-AF65-F5344CB8AC3E}">
        <p14:creationId xmlns:p14="http://schemas.microsoft.com/office/powerpoint/2010/main" val="2319028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Same as previous graph but with more sites of action.</a:t>
            </a:r>
          </a:p>
        </p:txBody>
      </p:sp>
      <p:sp>
        <p:nvSpPr>
          <p:cNvPr id="4" name="Slide Number Placeholder 3"/>
          <p:cNvSpPr>
            <a:spLocks noGrp="1"/>
          </p:cNvSpPr>
          <p:nvPr>
            <p:ph type="sldNum" sz="quarter" idx="10"/>
          </p:nvPr>
        </p:nvSpPr>
        <p:spPr/>
        <p:txBody>
          <a:bodyPr/>
          <a:lstStyle/>
          <a:p>
            <a:fld id="{68E439AC-B3FD-4805-976A-C68F14FE4C27}" type="slidenum">
              <a:rPr lang="en-US" smtClean="0"/>
              <a:t>4</a:t>
            </a:fld>
            <a:endParaRPr lang="en-US"/>
          </a:p>
        </p:txBody>
      </p:sp>
    </p:spTree>
    <p:extLst>
      <p:ext uri="{BB962C8B-B14F-4D97-AF65-F5344CB8AC3E}">
        <p14:creationId xmlns:p14="http://schemas.microsoft.com/office/powerpoint/2010/main" val="337937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E439AC-B3FD-4805-976A-C68F14FE4C27}" type="slidenum">
              <a:rPr lang="en-US" smtClean="0"/>
              <a:t>6</a:t>
            </a:fld>
            <a:endParaRPr lang="en-US"/>
          </a:p>
        </p:txBody>
      </p:sp>
    </p:spTree>
    <p:extLst>
      <p:ext uri="{BB962C8B-B14F-4D97-AF65-F5344CB8AC3E}">
        <p14:creationId xmlns:p14="http://schemas.microsoft.com/office/powerpoint/2010/main" val="2911257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E439AC-B3FD-4805-976A-C68F14FE4C27}" type="slidenum">
              <a:rPr lang="en-US" smtClean="0"/>
              <a:t>18</a:t>
            </a:fld>
            <a:endParaRPr lang="en-US"/>
          </a:p>
        </p:txBody>
      </p:sp>
    </p:spTree>
    <p:extLst>
      <p:ext uri="{BB962C8B-B14F-4D97-AF65-F5344CB8AC3E}">
        <p14:creationId xmlns:p14="http://schemas.microsoft.com/office/powerpoint/2010/main" val="4219658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E439AC-B3FD-4805-976A-C68F14FE4C27}" type="slidenum">
              <a:rPr lang="en-US" smtClean="0"/>
              <a:t>21</a:t>
            </a:fld>
            <a:endParaRPr lang="en-US"/>
          </a:p>
        </p:txBody>
      </p:sp>
    </p:spTree>
    <p:extLst>
      <p:ext uri="{BB962C8B-B14F-4D97-AF65-F5344CB8AC3E}">
        <p14:creationId xmlns:p14="http://schemas.microsoft.com/office/powerpoint/2010/main" val="1782707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1/29/2018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935621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1/29/2018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433596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2145B4-6362-4827-92B0-3407C6F5DA42}" type="datetimeFigureOut">
              <a:rPr lang="en-US" smtClean="0"/>
              <a:t>1/29/2018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325305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2145B4-6362-4827-92B0-3407C6F5DA42}" type="datetimeFigureOut">
              <a:rPr lang="en-US" smtClean="0"/>
              <a:t>1/29/2018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124575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2145B4-6362-4827-92B0-3407C6F5DA42}" type="datetimeFigureOut">
              <a:rPr lang="en-US" smtClean="0"/>
              <a:t>1/29/2018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2158473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2145B4-6362-4827-92B0-3407C6F5DA42}" type="datetimeFigureOut">
              <a:rPr lang="en-US" smtClean="0"/>
              <a:t>1/29/2018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4248919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2145B4-6362-4827-92B0-3407C6F5DA42}" type="datetimeFigureOut">
              <a:rPr lang="en-US" smtClean="0"/>
              <a:t>1/29/2018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2409787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2145B4-6362-4827-92B0-3407C6F5DA42}" type="datetimeFigureOut">
              <a:rPr lang="en-US" smtClean="0"/>
              <a:t>1/29/2018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741878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2145B4-6362-4827-92B0-3407C6F5DA42}" type="datetimeFigureOut">
              <a:rPr lang="en-US" smtClean="0"/>
              <a:t>1/29/2018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3790627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1/29/2018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1951531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145B4-6362-4827-92B0-3407C6F5DA42}" type="datetimeFigureOut">
              <a:rPr lang="en-US" smtClean="0"/>
              <a:t>1/29/2018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31B45-411B-492F-A093-A71C49579AA0}" type="slidenum">
              <a:rPr lang="en-US" smtClean="0"/>
              <a:t>‹#›</a:t>
            </a:fld>
            <a:endParaRPr lang="en-US"/>
          </a:p>
        </p:txBody>
      </p:sp>
    </p:spTree>
    <p:extLst>
      <p:ext uri="{BB962C8B-B14F-4D97-AF65-F5344CB8AC3E}">
        <p14:creationId xmlns:p14="http://schemas.microsoft.com/office/powerpoint/2010/main" val="1821696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145B4-6362-4827-92B0-3407C6F5DA42}" type="datetimeFigureOut">
              <a:rPr lang="en-US" smtClean="0"/>
              <a:t>1/29/2018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F31B45-411B-492F-A093-A71C49579AA0}" type="slidenum">
              <a:rPr lang="en-US" smtClean="0"/>
              <a:t>‹#›</a:t>
            </a:fld>
            <a:endParaRPr lang="en-US"/>
          </a:p>
        </p:txBody>
      </p:sp>
    </p:spTree>
    <p:extLst>
      <p:ext uri="{BB962C8B-B14F-4D97-AF65-F5344CB8AC3E}">
        <p14:creationId xmlns:p14="http://schemas.microsoft.com/office/powerpoint/2010/main" val="2246885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anHeap@weedscience.org" TargetMode="External"/><Relationship Id="rId2" Type="http://schemas.openxmlformats.org/officeDocument/2006/relationships/hyperlink" Target="http://www.weedscience.or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71549"/>
            <a:ext cx="7772400" cy="1624013"/>
          </a:xfrm>
        </p:spPr>
        <p:txBody>
          <a:bodyPr>
            <a:normAutofit fontScale="90000"/>
          </a:bodyPr>
          <a:lstStyle/>
          <a:p>
            <a:r>
              <a:rPr lang="en-US" b="1" dirty="0">
                <a:solidFill>
                  <a:srgbClr val="0070C0"/>
                </a:solidFill>
                <a:effectLst>
                  <a:outerShdw blurRad="38100" dist="38100" dir="2700000" algn="tl">
                    <a:srgbClr val="000000">
                      <a:alpha val="43137"/>
                    </a:srgbClr>
                  </a:outerShdw>
                </a:effectLst>
              </a:rPr>
              <a:t>International Survey of Herbicide-Resistant Weeds</a:t>
            </a:r>
            <a:br>
              <a:rPr lang="en-US" b="1" dirty="0">
                <a:solidFill>
                  <a:srgbClr val="0070C0"/>
                </a:solidFill>
                <a:effectLst>
                  <a:outerShdw blurRad="38100" dist="38100" dir="2700000" algn="tl">
                    <a:srgbClr val="000000">
                      <a:alpha val="43137"/>
                    </a:srgbClr>
                  </a:outerShdw>
                </a:effectLst>
              </a:rPr>
            </a:br>
            <a:br>
              <a:rPr lang="en-US" sz="2700" b="1" dirty="0">
                <a:solidFill>
                  <a:srgbClr val="0070C0"/>
                </a:solidFill>
                <a:effectLst>
                  <a:outerShdw blurRad="38100" dist="38100" dir="2700000" algn="tl">
                    <a:srgbClr val="000000">
                      <a:alpha val="43137"/>
                    </a:srgbClr>
                  </a:outerShdw>
                </a:effectLst>
              </a:rPr>
            </a:br>
            <a:r>
              <a:rPr lang="en-US" sz="4000" b="1" dirty="0">
                <a:solidFill>
                  <a:srgbClr val="FF0000"/>
                </a:solidFill>
                <a:effectLst>
                  <a:outerShdw blurRad="38100" dist="38100" dir="2700000" algn="tl">
                    <a:srgbClr val="000000">
                      <a:alpha val="43137"/>
                    </a:srgbClr>
                  </a:outerShdw>
                </a:effectLst>
              </a:rPr>
              <a:t>HRAC CODES</a:t>
            </a:r>
          </a:p>
        </p:txBody>
      </p:sp>
      <p:sp>
        <p:nvSpPr>
          <p:cNvPr id="3" name="Subtitle 2"/>
          <p:cNvSpPr>
            <a:spLocks noGrp="1"/>
          </p:cNvSpPr>
          <p:nvPr>
            <p:ph type="subTitle" idx="1"/>
          </p:nvPr>
        </p:nvSpPr>
        <p:spPr>
          <a:xfrm>
            <a:off x="1" y="2944813"/>
            <a:ext cx="9048750" cy="3827462"/>
          </a:xfrm>
        </p:spPr>
        <p:txBody>
          <a:bodyPr>
            <a:normAutofit/>
          </a:bodyPr>
          <a:lstStyle/>
          <a:p>
            <a:r>
              <a:rPr lang="en-US" dirty="0"/>
              <a:t>Graphs in this PowerPoint were made from data accessed from the survey website at </a:t>
            </a:r>
            <a:r>
              <a:rPr lang="en-US" dirty="0">
                <a:hlinkClick r:id="rId2"/>
              </a:rPr>
              <a:t>http://www.weedscience.org</a:t>
            </a:r>
            <a:r>
              <a:rPr lang="en-US" dirty="0"/>
              <a:t> on January, 2018.</a:t>
            </a:r>
          </a:p>
          <a:p>
            <a:endParaRPr lang="en-US" dirty="0"/>
          </a:p>
          <a:p>
            <a:r>
              <a:rPr lang="en-US" dirty="0"/>
              <a:t>The Site of Action codes used in this slide set are from the Global Herbicide Resistance Action Committee (HRAC).</a:t>
            </a:r>
          </a:p>
          <a:p>
            <a:endParaRPr lang="en-US" sz="700" dirty="0"/>
          </a:p>
          <a:p>
            <a:r>
              <a:rPr lang="en-US" sz="2000" dirty="0"/>
              <a:t>Another version for WSSA codes can be downloaded from the website.</a:t>
            </a:r>
          </a:p>
          <a:p>
            <a:endParaRPr lang="en-US" dirty="0"/>
          </a:p>
          <a:p>
            <a:r>
              <a:rPr lang="en-US" dirty="0"/>
              <a:t>Ian Heap – </a:t>
            </a:r>
            <a:r>
              <a:rPr lang="en-US" dirty="0">
                <a:hlinkClick r:id="rId3"/>
              </a:rPr>
              <a:t>IanHeap@weedscience.org</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2512744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583B338-56B2-4F25-A1D0-4B27FFE79441}"/>
              </a:ext>
            </a:extLst>
          </p:cNvPr>
          <p:cNvPicPr>
            <a:picLocks noChangeAspect="1"/>
          </p:cNvPicPr>
          <p:nvPr/>
        </p:nvPicPr>
        <p:blipFill>
          <a:blip r:embed="rId3"/>
          <a:stretch>
            <a:fillRect/>
          </a:stretch>
        </p:blipFill>
        <p:spPr>
          <a:xfrm>
            <a:off x="2028" y="0"/>
            <a:ext cx="9139944" cy="6858000"/>
          </a:xfrm>
          <a:prstGeom prst="rect">
            <a:avLst/>
          </a:prstGeom>
        </p:spPr>
      </p:pic>
    </p:spTree>
    <p:extLst>
      <p:ext uri="{BB962C8B-B14F-4D97-AF65-F5344CB8AC3E}">
        <p14:creationId xmlns:p14="http://schemas.microsoft.com/office/powerpoint/2010/main" val="3349693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42C008-807E-461C-BAD1-A896B2251746}"/>
              </a:ext>
            </a:extLst>
          </p:cNvPr>
          <p:cNvPicPr>
            <a:picLocks noChangeAspect="1"/>
          </p:cNvPicPr>
          <p:nvPr/>
        </p:nvPicPr>
        <p:blipFill>
          <a:blip r:embed="rId3"/>
          <a:stretch>
            <a:fillRect/>
          </a:stretch>
        </p:blipFill>
        <p:spPr>
          <a:xfrm>
            <a:off x="2028" y="0"/>
            <a:ext cx="9139944" cy="6858000"/>
          </a:xfrm>
          <a:prstGeom prst="rect">
            <a:avLst/>
          </a:prstGeom>
        </p:spPr>
      </p:pic>
    </p:spTree>
    <p:extLst>
      <p:ext uri="{BB962C8B-B14F-4D97-AF65-F5344CB8AC3E}">
        <p14:creationId xmlns:p14="http://schemas.microsoft.com/office/powerpoint/2010/main" val="2559813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289932-D9AE-4775-8F25-E73CA7DB8A61}"/>
              </a:ext>
            </a:extLst>
          </p:cNvPr>
          <p:cNvPicPr>
            <a:picLocks noChangeAspect="1"/>
          </p:cNvPicPr>
          <p:nvPr/>
        </p:nvPicPr>
        <p:blipFill>
          <a:blip r:embed="rId3"/>
          <a:stretch>
            <a:fillRect/>
          </a:stretch>
        </p:blipFill>
        <p:spPr>
          <a:xfrm>
            <a:off x="47667" y="0"/>
            <a:ext cx="9048666" cy="6858000"/>
          </a:xfrm>
          <a:prstGeom prst="rect">
            <a:avLst/>
          </a:prstGeom>
        </p:spPr>
      </p:pic>
    </p:spTree>
    <p:extLst>
      <p:ext uri="{BB962C8B-B14F-4D97-AF65-F5344CB8AC3E}">
        <p14:creationId xmlns:p14="http://schemas.microsoft.com/office/powerpoint/2010/main" val="1120352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CC5EBA5-B6D0-432F-A52E-F98F282D1D71}"/>
              </a:ext>
            </a:extLst>
          </p:cNvPr>
          <p:cNvPicPr>
            <a:picLocks noChangeAspect="1"/>
          </p:cNvPicPr>
          <p:nvPr/>
        </p:nvPicPr>
        <p:blipFill>
          <a:blip r:embed="rId2"/>
          <a:stretch>
            <a:fillRect/>
          </a:stretch>
        </p:blipFill>
        <p:spPr>
          <a:xfrm>
            <a:off x="87220" y="0"/>
            <a:ext cx="8969559" cy="6858000"/>
          </a:xfrm>
          <a:prstGeom prst="rect">
            <a:avLst/>
          </a:prstGeom>
        </p:spPr>
      </p:pic>
    </p:spTree>
    <p:extLst>
      <p:ext uri="{BB962C8B-B14F-4D97-AF65-F5344CB8AC3E}">
        <p14:creationId xmlns:p14="http://schemas.microsoft.com/office/powerpoint/2010/main" val="594779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99F9B2-A275-4351-B24D-095AB14DC789}"/>
              </a:ext>
            </a:extLst>
          </p:cNvPr>
          <p:cNvPicPr>
            <a:picLocks noChangeAspect="1"/>
          </p:cNvPicPr>
          <p:nvPr/>
        </p:nvPicPr>
        <p:blipFill>
          <a:blip r:embed="rId3"/>
          <a:stretch>
            <a:fillRect/>
          </a:stretch>
        </p:blipFill>
        <p:spPr>
          <a:xfrm>
            <a:off x="136775" y="27137"/>
            <a:ext cx="8870449" cy="6803726"/>
          </a:xfrm>
          <a:prstGeom prst="rect">
            <a:avLst/>
          </a:prstGeom>
        </p:spPr>
      </p:pic>
    </p:spTree>
    <p:extLst>
      <p:ext uri="{BB962C8B-B14F-4D97-AF65-F5344CB8AC3E}">
        <p14:creationId xmlns:p14="http://schemas.microsoft.com/office/powerpoint/2010/main" val="1668276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C4D08C2-D425-443C-AE0D-AB3C4346E36E}"/>
              </a:ext>
            </a:extLst>
          </p:cNvPr>
          <p:cNvPicPr>
            <a:picLocks noChangeAspect="1"/>
          </p:cNvPicPr>
          <p:nvPr/>
        </p:nvPicPr>
        <p:blipFill>
          <a:blip r:embed="rId2"/>
          <a:stretch>
            <a:fillRect/>
          </a:stretch>
        </p:blipFill>
        <p:spPr>
          <a:xfrm>
            <a:off x="145920" y="27137"/>
            <a:ext cx="8852159" cy="6803726"/>
          </a:xfrm>
          <a:prstGeom prst="rect">
            <a:avLst/>
          </a:prstGeom>
        </p:spPr>
      </p:pic>
    </p:spTree>
    <p:extLst>
      <p:ext uri="{BB962C8B-B14F-4D97-AF65-F5344CB8AC3E}">
        <p14:creationId xmlns:p14="http://schemas.microsoft.com/office/powerpoint/2010/main" val="1096883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BCC85F-88F4-47B5-A106-3441F82C5A42}"/>
              </a:ext>
            </a:extLst>
          </p:cNvPr>
          <p:cNvPicPr>
            <a:picLocks noChangeAspect="1"/>
          </p:cNvPicPr>
          <p:nvPr/>
        </p:nvPicPr>
        <p:blipFill>
          <a:blip r:embed="rId2"/>
          <a:stretch>
            <a:fillRect/>
          </a:stretch>
        </p:blipFill>
        <p:spPr>
          <a:xfrm>
            <a:off x="0" y="42672"/>
            <a:ext cx="9144000" cy="6772656"/>
          </a:xfrm>
          <a:prstGeom prst="rect">
            <a:avLst/>
          </a:prstGeom>
        </p:spPr>
      </p:pic>
    </p:spTree>
    <p:extLst>
      <p:ext uri="{BB962C8B-B14F-4D97-AF65-F5344CB8AC3E}">
        <p14:creationId xmlns:p14="http://schemas.microsoft.com/office/powerpoint/2010/main" val="1171269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ECACE48-63EF-4752-A4D2-05D2CEA9BBBE}"/>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2307676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3E3FF4-7B38-4FEE-A054-0BFFF6001CAD}"/>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1619979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61963F-E803-4EA6-88D8-F0C555126B98}"/>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17258548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4637918-6134-4758-BD8A-FF0DB38200FC}"/>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3617827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939B2E-3E04-4699-B53F-597E6A8FA69B}"/>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374468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39B4E7-31BF-40BF-AA14-372938DEBAC0}"/>
              </a:ext>
            </a:extLst>
          </p:cNvPr>
          <p:cNvPicPr>
            <a:picLocks noChangeAspect="1"/>
          </p:cNvPicPr>
          <p:nvPr/>
        </p:nvPicPr>
        <p:blipFill>
          <a:blip r:embed="rId2"/>
          <a:stretch>
            <a:fillRect/>
          </a:stretch>
        </p:blipFill>
        <p:spPr>
          <a:xfrm>
            <a:off x="13196" y="0"/>
            <a:ext cx="9117607" cy="6858000"/>
          </a:xfrm>
          <a:prstGeom prst="rect">
            <a:avLst/>
          </a:prstGeom>
        </p:spPr>
      </p:pic>
    </p:spTree>
    <p:extLst>
      <p:ext uri="{BB962C8B-B14F-4D97-AF65-F5344CB8AC3E}">
        <p14:creationId xmlns:p14="http://schemas.microsoft.com/office/powerpoint/2010/main" val="3868689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8FAE03B-D5C2-4B69-95AB-D1B30429B99D}"/>
              </a:ext>
            </a:extLst>
          </p:cNvPr>
          <p:cNvPicPr>
            <a:picLocks noChangeAspect="1"/>
          </p:cNvPicPr>
          <p:nvPr/>
        </p:nvPicPr>
        <p:blipFill>
          <a:blip r:embed="rId2"/>
          <a:stretch>
            <a:fillRect/>
          </a:stretch>
        </p:blipFill>
        <p:spPr>
          <a:xfrm>
            <a:off x="0" y="23419"/>
            <a:ext cx="9144000" cy="6811162"/>
          </a:xfrm>
          <a:prstGeom prst="rect">
            <a:avLst/>
          </a:prstGeom>
        </p:spPr>
      </p:pic>
    </p:spTree>
    <p:extLst>
      <p:ext uri="{BB962C8B-B14F-4D97-AF65-F5344CB8AC3E}">
        <p14:creationId xmlns:p14="http://schemas.microsoft.com/office/powerpoint/2010/main" val="10513243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BE60E9-DC83-45FA-BC7F-80604D11E1AF}"/>
              </a:ext>
            </a:extLst>
          </p:cNvPr>
          <p:cNvPicPr>
            <a:picLocks noChangeAspect="1"/>
          </p:cNvPicPr>
          <p:nvPr/>
        </p:nvPicPr>
        <p:blipFill>
          <a:blip r:embed="rId2"/>
          <a:stretch>
            <a:fillRect/>
          </a:stretch>
        </p:blipFill>
        <p:spPr>
          <a:xfrm>
            <a:off x="17241" y="0"/>
            <a:ext cx="9109518" cy="6858000"/>
          </a:xfrm>
          <a:prstGeom prst="rect">
            <a:avLst/>
          </a:prstGeom>
        </p:spPr>
      </p:pic>
    </p:spTree>
    <p:extLst>
      <p:ext uri="{BB962C8B-B14F-4D97-AF65-F5344CB8AC3E}">
        <p14:creationId xmlns:p14="http://schemas.microsoft.com/office/powerpoint/2010/main" val="3520008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AAA397-C295-404E-910C-B8972245142C}"/>
              </a:ext>
            </a:extLst>
          </p:cNvPr>
          <p:cNvPicPr>
            <a:picLocks noChangeAspect="1"/>
          </p:cNvPicPr>
          <p:nvPr/>
        </p:nvPicPr>
        <p:blipFill>
          <a:blip r:embed="rId2"/>
          <a:stretch>
            <a:fillRect/>
          </a:stretch>
        </p:blipFill>
        <p:spPr>
          <a:xfrm>
            <a:off x="20284" y="0"/>
            <a:ext cx="9103432" cy="6858000"/>
          </a:xfrm>
          <a:prstGeom prst="rect">
            <a:avLst/>
          </a:prstGeom>
        </p:spPr>
      </p:pic>
    </p:spTree>
    <p:extLst>
      <p:ext uri="{BB962C8B-B14F-4D97-AF65-F5344CB8AC3E}">
        <p14:creationId xmlns:p14="http://schemas.microsoft.com/office/powerpoint/2010/main" val="671390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432EE3-857D-48FA-A760-2756200D17B2}"/>
              </a:ext>
            </a:extLst>
          </p:cNvPr>
          <p:cNvPicPr>
            <a:picLocks noChangeAspect="1"/>
          </p:cNvPicPr>
          <p:nvPr/>
        </p:nvPicPr>
        <p:blipFill>
          <a:blip r:embed="rId3"/>
          <a:stretch>
            <a:fillRect/>
          </a:stretch>
        </p:blipFill>
        <p:spPr>
          <a:xfrm>
            <a:off x="2028" y="0"/>
            <a:ext cx="9139944" cy="6858000"/>
          </a:xfrm>
          <a:prstGeom prst="rect">
            <a:avLst/>
          </a:prstGeom>
        </p:spPr>
      </p:pic>
    </p:spTree>
    <p:extLst>
      <p:ext uri="{BB962C8B-B14F-4D97-AF65-F5344CB8AC3E}">
        <p14:creationId xmlns:p14="http://schemas.microsoft.com/office/powerpoint/2010/main" val="2043514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4F993F-7CB8-4F61-88A9-A51CE287E448}"/>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2569791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E09B04A-08C2-4E3A-9071-CD145A48BC79}"/>
              </a:ext>
            </a:extLst>
          </p:cNvPr>
          <p:cNvPicPr>
            <a:picLocks noChangeAspect="1"/>
          </p:cNvPicPr>
          <p:nvPr/>
        </p:nvPicPr>
        <p:blipFill>
          <a:blip r:embed="rId2"/>
          <a:stretch>
            <a:fillRect/>
          </a:stretch>
        </p:blipFill>
        <p:spPr>
          <a:xfrm>
            <a:off x="2028" y="0"/>
            <a:ext cx="9139944" cy="6858000"/>
          </a:xfrm>
          <a:prstGeom prst="rect">
            <a:avLst/>
          </a:prstGeom>
        </p:spPr>
      </p:pic>
    </p:spTree>
    <p:extLst>
      <p:ext uri="{BB962C8B-B14F-4D97-AF65-F5344CB8AC3E}">
        <p14:creationId xmlns:p14="http://schemas.microsoft.com/office/powerpoint/2010/main" val="259766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2D2EC2-B618-4B92-A981-8BDDC580D5D0}"/>
              </a:ext>
            </a:extLst>
          </p:cNvPr>
          <p:cNvPicPr>
            <a:picLocks noChangeAspect="1"/>
          </p:cNvPicPr>
          <p:nvPr/>
        </p:nvPicPr>
        <p:blipFill>
          <a:blip r:embed="rId3"/>
          <a:stretch>
            <a:fillRect/>
          </a:stretch>
        </p:blipFill>
        <p:spPr>
          <a:xfrm>
            <a:off x="2028" y="0"/>
            <a:ext cx="9139944" cy="6858000"/>
          </a:xfrm>
          <a:prstGeom prst="rect">
            <a:avLst/>
          </a:prstGeom>
        </p:spPr>
      </p:pic>
    </p:spTree>
    <p:extLst>
      <p:ext uri="{BB962C8B-B14F-4D97-AF65-F5344CB8AC3E}">
        <p14:creationId xmlns:p14="http://schemas.microsoft.com/office/powerpoint/2010/main" val="4263608261"/>
      </p:ext>
    </p:extLst>
  </p:cSld>
  <p:clrMapOvr>
    <a:masterClrMapping/>
  </p:clrMapOvr>
</p:sld>
</file>

<file path=ppt/theme/theme1.xml><?xml version="1.0" encoding="utf-8"?>
<a:theme xmlns:a="http://schemas.openxmlformats.org/drawingml/2006/main" name="Blank">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 id="{ECDA1904-E26F-404A-87DD-B2FE42241882}" vid="{DE172C88-819E-45F5-B8FE-9706909FCFB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708</TotalTime>
  <Words>225</Words>
  <Application>Microsoft Office PowerPoint</Application>
  <PresentationFormat>On-screen Show (4:3)</PresentationFormat>
  <Paragraphs>18</Paragraphs>
  <Slides>21</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Blank</vt:lpstr>
      <vt:lpstr>International Survey of Herbicide-Resistant Weeds  HRAC CODES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Heap</dc:creator>
  <cp:lastModifiedBy>Ian Heap</cp:lastModifiedBy>
  <cp:revision>72</cp:revision>
  <dcterms:created xsi:type="dcterms:W3CDTF">2014-03-18T12:59:38Z</dcterms:created>
  <dcterms:modified xsi:type="dcterms:W3CDTF">2018-01-29T19:31:56Z</dcterms:modified>
</cp:coreProperties>
</file>